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309090"/>
            <a:ext cx="10364451" cy="1609858"/>
          </a:xfrm>
        </p:spPr>
        <p:txBody>
          <a:bodyPr>
            <a:normAutofit/>
          </a:bodyPr>
          <a:lstStyle/>
          <a:p>
            <a:r>
              <a:rPr lang="en-ZA" dirty="0" smtClean="0"/>
              <a:t>Menu planning Week 2 </a:t>
            </a:r>
            <a:r>
              <a:rPr lang="en-ZA" dirty="0" smtClean="0"/>
              <a:t>Gr. </a:t>
            </a:r>
            <a:r>
              <a:rPr lang="en-ZA" dirty="0" smtClean="0"/>
              <a:t>11</a:t>
            </a:r>
            <a:br>
              <a:rPr lang="en-ZA" dirty="0" smtClean="0"/>
            </a:br>
            <a:r>
              <a:rPr lang="en-ZA" dirty="0" smtClean="0"/>
              <a:t>Principles to consider when planning the content of the menu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880314"/>
            <a:ext cx="10363826" cy="4977685"/>
          </a:xfr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913774" y="1880313"/>
            <a:ext cx="10363826" cy="4562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Vary ingredients: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ZA" sz="2800" dirty="0" smtClean="0"/>
              <a:t>Do not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Never repeat basic ingredients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Do not serve too many heavy, starchy items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Do not serve too many rich foods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Do not serve vegetables from the same family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endParaRPr lang="en-ZA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773096" y="309090"/>
            <a:ext cx="10363825" cy="1571223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31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03384"/>
          </a:xfrm>
        </p:spPr>
        <p:txBody>
          <a:bodyPr/>
          <a:lstStyle/>
          <a:p>
            <a:r>
              <a:rPr lang="en-ZA" dirty="0" smtClean="0"/>
              <a:t>Writing out a menu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2198"/>
            <a:ext cx="10363826" cy="5985802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703385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Bevel 5"/>
          <p:cNvSpPr/>
          <p:nvPr/>
        </p:nvSpPr>
        <p:spPr>
          <a:xfrm>
            <a:off x="913774" y="872198"/>
            <a:ext cx="3658226" cy="598580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 smtClean="0">
              <a:solidFill>
                <a:schemeClr val="tx1"/>
              </a:solidFill>
            </a:endParaRP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MENU</a:t>
            </a:r>
            <a:br>
              <a:rPr lang="en-ZA" b="1" dirty="0" smtClean="0">
                <a:solidFill>
                  <a:schemeClr val="tx1"/>
                </a:solidFill>
              </a:rPr>
            </a:br>
            <a:r>
              <a:rPr lang="en-ZA" b="1" dirty="0" smtClean="0">
                <a:solidFill>
                  <a:schemeClr val="tx1"/>
                </a:solidFill>
              </a:rPr>
              <a:t/>
            </a:r>
            <a:br>
              <a:rPr lang="en-ZA" b="1" dirty="0" smtClean="0">
                <a:solidFill>
                  <a:schemeClr val="tx1"/>
                </a:solidFill>
              </a:rPr>
            </a:br>
            <a:r>
              <a:rPr lang="en-ZA" b="1" dirty="0" smtClean="0">
                <a:solidFill>
                  <a:schemeClr val="tx1"/>
                </a:solidFill>
              </a:rPr>
              <a:t>FORMAL DINNER</a:t>
            </a:r>
            <a:br>
              <a:rPr lang="en-ZA" b="1" dirty="0" smtClean="0">
                <a:solidFill>
                  <a:schemeClr val="tx1"/>
                </a:solidFill>
              </a:rPr>
            </a:br>
            <a:r>
              <a:rPr lang="en-ZA" b="1" dirty="0" smtClean="0">
                <a:solidFill>
                  <a:schemeClr val="tx1"/>
                </a:solidFill>
              </a:rPr>
              <a:t/>
            </a:r>
            <a:br>
              <a:rPr lang="en-ZA" b="1" dirty="0" smtClean="0">
                <a:solidFill>
                  <a:schemeClr val="tx1"/>
                </a:solidFill>
              </a:rPr>
            </a:br>
            <a:r>
              <a:rPr lang="en-ZA" dirty="0" smtClean="0">
                <a:solidFill>
                  <a:schemeClr val="tx1"/>
                </a:solidFill>
              </a:rPr>
              <a:t>STARTER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Avocado Ritz</a:t>
            </a:r>
          </a:p>
          <a:p>
            <a:pPr algn="ctr"/>
            <a:endParaRPr lang="en-ZA" b="1" dirty="0">
              <a:solidFill>
                <a:schemeClr val="tx1"/>
              </a:solidFill>
            </a:endParaRP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MAIN COURCE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Pepper Filet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Château Potatoes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Roast Vegetables</a:t>
            </a: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DESSERT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Chocolate Mousse</a:t>
            </a: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COFFEE/TEA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2 January 2014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1" y="872198"/>
            <a:ext cx="6705599" cy="5985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Write the word MENU on the top of the page</a:t>
            </a: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(uppercase, bold, centralised)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Write down the type of meal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List the courses or dishes in the order of serving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Show courses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List the dishes in the main course in the correct sequence : protein, starch, vegetables and salad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Capital letters for each course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List the beverages at the end of the menu</a:t>
            </a:r>
          </a:p>
          <a:p>
            <a:pPr algn="ctr"/>
            <a:endParaRPr lang="en-ZA" sz="2000" dirty="0" smtClean="0">
              <a:solidFill>
                <a:schemeClr val="tx1"/>
              </a:solidFill>
            </a:endParaRP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Indicate the date of the meal. Write the month in full</a:t>
            </a:r>
            <a:endParaRPr lang="en-ZA" sz="2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96992" y="1468192"/>
            <a:ext cx="1700011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2146" y="2305318"/>
            <a:ext cx="2305319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80327" y="2910625"/>
            <a:ext cx="1081825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12146" y="3528811"/>
            <a:ext cx="2846231" cy="14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40935" y="4146997"/>
            <a:ext cx="901521" cy="77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40935" y="5061397"/>
            <a:ext cx="1854558" cy="25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580327" y="5692462"/>
            <a:ext cx="1519707" cy="15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696237" y="6156101"/>
            <a:ext cx="875764" cy="12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5911"/>
            <a:ext cx="10364451" cy="785610"/>
          </a:xfrm>
        </p:spPr>
        <p:txBody>
          <a:bodyPr/>
          <a:lstStyle/>
          <a:p>
            <a:r>
              <a:rPr lang="en-ZA" dirty="0" smtClean="0"/>
              <a:t>Planning a tea party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25414"/>
            <a:ext cx="10363826" cy="573258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115911"/>
            <a:ext cx="10363826" cy="901520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1125415"/>
            <a:ext cx="10509192" cy="5732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Middle to late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Also in the 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For special occasions, </a:t>
            </a:r>
            <a:r>
              <a:rPr lang="en-ZA" sz="3200" dirty="0" smtClean="0"/>
              <a:t>e.g. </a:t>
            </a:r>
            <a:r>
              <a:rPr lang="en-ZA" sz="3200" dirty="0" smtClean="0"/>
              <a:t>a christening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Formal or informal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Is a between-meal snack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British tradition serves high tea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Set covers</a:t>
            </a:r>
            <a:endParaRPr lang="en-ZA" sz="3200" dirty="0" smtClean="0"/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Late afternoon or early evening 17h00-19h00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Serves as a supper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smtClean="0"/>
              <a:t>In hotels / tea gardens / restaurants</a:t>
            </a:r>
          </a:p>
        </p:txBody>
      </p:sp>
    </p:spTree>
    <p:extLst>
      <p:ext uri="{BB962C8B-B14F-4D97-AF65-F5344CB8AC3E}">
        <p14:creationId xmlns:p14="http://schemas.microsoft.com/office/powerpoint/2010/main" val="11830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2543"/>
            <a:ext cx="10364451" cy="689315"/>
          </a:xfrm>
        </p:spPr>
        <p:txBody>
          <a:bodyPr/>
          <a:lstStyle/>
          <a:p>
            <a:r>
              <a:rPr lang="en-ZA" dirty="0" smtClean="0"/>
              <a:t>1. </a:t>
            </a:r>
            <a:r>
              <a:rPr lang="en-ZA" dirty="0" smtClean="0"/>
              <a:t>Planning </a:t>
            </a:r>
            <a:r>
              <a:rPr lang="en-ZA" dirty="0" smtClean="0"/>
              <a:t>a tea party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0672"/>
            <a:ext cx="10363826" cy="588732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913148" y="144194"/>
            <a:ext cx="10363826" cy="689316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913774" y="956603"/>
            <a:ext cx="10363826" cy="5901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Choose a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Send invitations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Purchase accessories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Plan your menu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Search for recipes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Set the table: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ZA" sz="3600" dirty="0" smtClean="0"/>
              <a:t>Centre piece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ZA" sz="3600" dirty="0" smtClean="0"/>
              <a:t>Fine decorations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Brew the tea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6202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6610"/>
            <a:ext cx="10364451" cy="829994"/>
          </a:xfrm>
        </p:spPr>
        <p:txBody>
          <a:bodyPr>
            <a:normAutofit/>
          </a:bodyPr>
          <a:lstStyle/>
          <a:p>
            <a:r>
              <a:rPr lang="en-ZA" dirty="0" smtClean="0"/>
              <a:t>2. Tea and accompaniments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11348"/>
            <a:ext cx="10363826" cy="5746652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913774" y="112542"/>
            <a:ext cx="10363826" cy="844062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913774" y="1083212"/>
            <a:ext cx="10363826" cy="5774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3200" dirty="0" smtClean="0"/>
              <a:t>Choosing </a:t>
            </a:r>
            <a:r>
              <a:rPr lang="en-ZA" sz="3200" dirty="0" smtClean="0"/>
              <a:t>menu and accessories remember:</a:t>
            </a:r>
          </a:p>
          <a:p>
            <a:endParaRPr lang="en-ZA" sz="3200" dirty="0" smtClean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Cultural preferences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Medical conditions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Season and weather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Sweet and savoury dishes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Different tastes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Food colours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Flavours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Bite sizes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Presentation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4889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475"/>
            <a:ext cx="10364451" cy="914399"/>
          </a:xfrm>
        </p:spPr>
        <p:txBody>
          <a:bodyPr/>
          <a:lstStyle/>
          <a:p>
            <a:r>
              <a:rPr lang="en-ZA" dirty="0" smtClean="0"/>
              <a:t>The following should be included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53552"/>
            <a:ext cx="10363826" cy="570444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 flipH="1" flipV="1">
            <a:off x="913773" y="98474"/>
            <a:ext cx="10363826" cy="914399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3" y="1153550"/>
            <a:ext cx="10363826" cy="5704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ZA" sz="3200" dirty="0" smtClean="0"/>
              <a:t>‘Dainties”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	(on top of three-tier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	 stand)</a:t>
            </a:r>
          </a:p>
          <a:p>
            <a:endParaRPr lang="en-ZA" sz="3200" dirty="0"/>
          </a:p>
          <a:p>
            <a:endParaRPr lang="en-ZA" sz="3200" dirty="0" smtClean="0"/>
          </a:p>
          <a:p>
            <a:r>
              <a:rPr lang="en-ZA" sz="3200" dirty="0" smtClean="0"/>
              <a:t> </a:t>
            </a: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153550"/>
            <a:ext cx="5050302" cy="57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15925"/>
          </a:xfrm>
        </p:spPr>
        <p:txBody>
          <a:bodyPr/>
          <a:lstStyle/>
          <a:p>
            <a:r>
              <a:rPr lang="en-ZA" dirty="0" smtClean="0"/>
              <a:t>sweets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56604"/>
            <a:ext cx="10363826" cy="590139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815926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956604"/>
            <a:ext cx="10363826" cy="5887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3200" dirty="0" smtClean="0"/>
              <a:t>Middle tier of three-tier</a:t>
            </a:r>
          </a:p>
          <a:p>
            <a:r>
              <a:rPr lang="en-ZA" sz="3200" dirty="0" smtClean="0"/>
              <a:t>stand</a:t>
            </a: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18" y="956604"/>
            <a:ext cx="5537982" cy="5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29993"/>
          </a:xfrm>
        </p:spPr>
        <p:txBody>
          <a:bodyPr/>
          <a:lstStyle/>
          <a:p>
            <a:r>
              <a:rPr lang="en-ZA" dirty="0" smtClean="0"/>
              <a:t>Savouries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0672"/>
            <a:ext cx="10363826" cy="5887328"/>
          </a:xfrm>
        </p:spPr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pPr marL="0" indent="0">
              <a:buNone/>
            </a:pPr>
            <a:endParaRPr lang="en-ZA" sz="3200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829994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970672"/>
            <a:ext cx="10363826" cy="5901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3200" dirty="0" smtClean="0"/>
              <a:t>Savouries on the</a:t>
            </a:r>
          </a:p>
          <a:p>
            <a:r>
              <a:rPr lang="en-ZA" sz="3200" dirty="0"/>
              <a:t>b</a:t>
            </a:r>
            <a:r>
              <a:rPr lang="en-ZA" sz="3200" dirty="0" smtClean="0"/>
              <a:t>ottom tier of the </a:t>
            </a:r>
          </a:p>
          <a:p>
            <a:r>
              <a:rPr lang="en-ZA" sz="3200" dirty="0"/>
              <a:t>t</a:t>
            </a:r>
            <a:r>
              <a:rPr lang="en-ZA" sz="3200" dirty="0" smtClean="0"/>
              <a:t>hree tier stand</a:t>
            </a: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63" y="970673"/>
            <a:ext cx="6189785" cy="59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00331"/>
          </a:xfrm>
        </p:spPr>
        <p:txBody>
          <a:bodyPr/>
          <a:lstStyle/>
          <a:p>
            <a:r>
              <a:rPr lang="en-ZA" dirty="0" smtClean="0"/>
              <a:t>3. Different types of teas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98806"/>
            <a:ext cx="10363826" cy="585919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900332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998806"/>
            <a:ext cx="10363826" cy="5859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800" dirty="0" smtClean="0"/>
              <a:t>Different types of teas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Earl grey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Rooibos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Ceylon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Jasmine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Other flavours</a:t>
            </a:r>
          </a:p>
          <a:p>
            <a:pPr lvl="2"/>
            <a:endParaRPr lang="en-ZA" sz="2800" dirty="0" smtClean="0"/>
          </a:p>
          <a:p>
            <a:r>
              <a:rPr lang="en-ZA" sz="2800" dirty="0" smtClean="0"/>
              <a:t>In stead of tea, serve: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Apple or other juices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Warm chocolate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Lemonade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Z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02" y="1364566"/>
            <a:ext cx="5312898" cy="51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  <a:alpha val="99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0152"/>
            <a:ext cx="10364451" cy="656823"/>
          </a:xfrm>
        </p:spPr>
        <p:txBody>
          <a:bodyPr>
            <a:normAutofit/>
          </a:bodyPr>
          <a:lstStyle/>
          <a:p>
            <a:r>
              <a:rPr lang="en-ZA" dirty="0" smtClean="0"/>
              <a:t>Accompanies that can be served with tea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00332"/>
            <a:ext cx="10363826" cy="585216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90152"/>
            <a:ext cx="10363826" cy="656823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886264"/>
            <a:ext cx="10363826" cy="5866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3200" dirty="0" smtClean="0"/>
              <a:t> Prepare tea with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apple juice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Dried orange peel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added to the teapot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Tangerine slices 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studded with cloves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Fresh raspberries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or strawberries</a:t>
            </a: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2" y="900331"/>
            <a:ext cx="4890868" cy="585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1" y="4909626"/>
            <a:ext cx="1181687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0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475"/>
            <a:ext cx="10364451" cy="703383"/>
          </a:xfrm>
        </p:spPr>
        <p:txBody>
          <a:bodyPr/>
          <a:lstStyle/>
          <a:p>
            <a:r>
              <a:rPr lang="en-ZA" dirty="0" smtClean="0"/>
              <a:t>Planning a three-course menu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00334"/>
            <a:ext cx="10363826" cy="595766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810610" y="98474"/>
            <a:ext cx="10363826" cy="801858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801232" y="900333"/>
            <a:ext cx="10363826" cy="5781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3600" u="sng" dirty="0" smtClean="0"/>
              <a:t>Compiling:</a:t>
            </a:r>
            <a:endParaRPr lang="en-ZA" sz="3600" dirty="0" smtClean="0"/>
          </a:p>
          <a:p>
            <a:pPr marL="514350" indent="-514350">
              <a:buAutoNum type="arabicPeriod"/>
            </a:pPr>
            <a:r>
              <a:rPr lang="en-ZA" sz="3600" dirty="0" smtClean="0"/>
              <a:t>Plan a balanced meal.</a:t>
            </a:r>
          </a:p>
          <a:p>
            <a:pPr marL="514350" indent="-514350">
              <a:buAutoNum type="arabicPeriod"/>
            </a:pPr>
            <a:r>
              <a:rPr lang="en-ZA" sz="3600" dirty="0" smtClean="0"/>
              <a:t>Start with the main dish ( protein dish)</a:t>
            </a:r>
          </a:p>
          <a:p>
            <a:pPr marL="514350" indent="-514350">
              <a:buAutoNum type="arabicPeriod"/>
            </a:pPr>
            <a:r>
              <a:rPr lang="en-ZA" sz="3600" dirty="0" smtClean="0"/>
              <a:t>Then the starch dish, vegetable dish, and salad.</a:t>
            </a:r>
          </a:p>
          <a:p>
            <a:pPr marL="514350" indent="-514350">
              <a:buAutoNum type="arabicPeriod"/>
            </a:pPr>
            <a:r>
              <a:rPr lang="en-ZA" sz="3600" dirty="0" smtClean="0"/>
              <a:t>Then plan the dessert. </a:t>
            </a:r>
          </a:p>
          <a:p>
            <a:pPr marL="514350" indent="-514350">
              <a:buAutoNum type="arabicPeriod"/>
            </a:pPr>
            <a:r>
              <a:rPr lang="en-ZA" sz="3600" dirty="0" smtClean="0"/>
              <a:t>Plan </a:t>
            </a:r>
            <a:r>
              <a:rPr lang="en-ZA" sz="3600" dirty="0" smtClean="0"/>
              <a:t>the starter now.</a:t>
            </a:r>
            <a:endParaRPr lang="en-ZA" sz="3600" dirty="0" smtClean="0"/>
          </a:p>
          <a:p>
            <a:pPr marL="514350" indent="-514350">
              <a:buAutoNum type="arabicPeriod"/>
            </a:pPr>
            <a:r>
              <a:rPr lang="en-ZA" sz="3600" dirty="0" smtClean="0"/>
              <a:t>Choose the type of menu.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8477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861"/>
          </a:xfrm>
        </p:spPr>
        <p:txBody>
          <a:bodyPr/>
          <a:lstStyle/>
          <a:p>
            <a:r>
              <a:rPr lang="en-ZA" dirty="0" smtClean="0"/>
              <a:t>vary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422031"/>
            <a:ext cx="10363825" cy="1111347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1913206"/>
            <a:ext cx="10363825" cy="3877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Texture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Temperatures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Flavours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Colours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Shapes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 smtClean="0"/>
              <a:t>Cooking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74" y="1913206"/>
            <a:ext cx="5446425" cy="38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6609"/>
            <a:ext cx="10364451" cy="618979"/>
          </a:xfrm>
        </p:spPr>
        <p:txBody>
          <a:bodyPr/>
          <a:lstStyle/>
          <a:p>
            <a:r>
              <a:rPr lang="en-ZA" dirty="0" smtClean="0"/>
              <a:t>Types of menus</a:t>
            </a:r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9829877"/>
              </p:ext>
            </p:extLst>
          </p:nvPr>
        </p:nvGraphicFramePr>
        <p:xfrm>
          <a:off x="914400" y="885825"/>
          <a:ext cx="10363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800" dirty="0" err="1" smtClean="0"/>
                        <a:t>ttttttt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3774" y="126609"/>
            <a:ext cx="10363826" cy="618979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913774" y="872197"/>
            <a:ext cx="10363826" cy="5985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27412"/>
              </p:ext>
            </p:extLst>
          </p:nvPr>
        </p:nvGraphicFramePr>
        <p:xfrm>
          <a:off x="913774" y="970670"/>
          <a:ext cx="10363826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1913"/>
                <a:gridCol w="5181913"/>
              </a:tblGrid>
              <a:tr h="590843">
                <a:tc>
                  <a:txBody>
                    <a:bodyPr/>
                    <a:lstStyle/>
                    <a:p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ZA" sz="360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r>
                        <a:rPr lang="en-ZA" sz="3600" baseline="0" dirty="0" smtClean="0">
                          <a:solidFill>
                            <a:schemeClr val="tx1"/>
                          </a:solidFill>
                        </a:rPr>
                        <a:t> d’ </a:t>
                      </a:r>
                      <a:r>
                        <a:rPr lang="en-ZA" sz="3600" baseline="0" dirty="0" err="1" smtClean="0">
                          <a:solidFill>
                            <a:schemeClr val="tx1"/>
                          </a:solidFill>
                        </a:rPr>
                        <a:t>Hôte</a:t>
                      </a:r>
                      <a:endParaRPr lang="en-Z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ZA" sz="3600" baseline="0" dirty="0" smtClean="0">
                          <a:solidFill>
                            <a:schemeClr val="tx1"/>
                          </a:solidFill>
                        </a:rPr>
                        <a:t> la Carte</a:t>
                      </a:r>
                      <a:endParaRPr lang="en-Z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46520"/>
              </p:ext>
            </p:extLst>
          </p:nvPr>
        </p:nvGraphicFramePr>
        <p:xfrm>
          <a:off x="913774" y="1983545"/>
          <a:ext cx="10363826" cy="4712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181913"/>
                <a:gridCol w="5181913"/>
              </a:tblGrid>
              <a:tr h="942536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Fixed number of courses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Select any number of courses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25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ZA" sz="2800" baseline="0" dirty="0" smtClean="0">
                          <a:solidFill>
                            <a:schemeClr val="tx1"/>
                          </a:solidFill>
                        </a:rPr>
                        <a:t> or few choices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Choice of dishes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9425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Set</a:t>
                      </a:r>
                      <a:r>
                        <a:rPr lang="en-ZA" sz="2800" baseline="0" dirty="0" smtClean="0">
                          <a:solidFill>
                            <a:schemeClr val="tx1"/>
                          </a:solidFill>
                        </a:rPr>
                        <a:t> price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Priced individually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25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Ready at a</a:t>
                      </a:r>
                      <a:r>
                        <a:rPr lang="en-ZA" sz="2800" baseline="0" dirty="0" smtClean="0">
                          <a:solidFill>
                            <a:schemeClr val="tx1"/>
                          </a:solidFill>
                        </a:rPr>
                        <a:t> specific time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Waiting time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9425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Prepared ahead of time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</a:rPr>
                        <a:t>Cooked to order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6609"/>
            <a:ext cx="10364451" cy="689317"/>
          </a:xfrm>
        </p:spPr>
        <p:txBody>
          <a:bodyPr/>
          <a:lstStyle/>
          <a:p>
            <a:r>
              <a:rPr lang="en-ZA" dirty="0" smtClean="0"/>
              <a:t>Different menu types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093344"/>
              </p:ext>
            </p:extLst>
          </p:nvPr>
        </p:nvGraphicFramePr>
        <p:xfrm>
          <a:off x="914400" y="942975"/>
          <a:ext cx="1036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3774" y="140677"/>
            <a:ext cx="10363826" cy="675249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942534"/>
            <a:ext cx="10410718" cy="592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16773"/>
              </p:ext>
            </p:extLst>
          </p:nvPr>
        </p:nvGraphicFramePr>
        <p:xfrm>
          <a:off x="913774" y="928468"/>
          <a:ext cx="1041071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359"/>
                <a:gridCol w="5205359"/>
              </a:tblGrid>
              <a:tr h="493932">
                <a:tc>
                  <a:txBody>
                    <a:bodyPr/>
                    <a:lstStyle/>
                    <a:p>
                      <a:r>
                        <a:rPr lang="en-ZA" sz="3200" dirty="0" smtClean="0"/>
                        <a:t>         Modern menu</a:t>
                      </a:r>
                      <a:endParaRPr lang="en-ZA" sz="32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dirty="0" smtClean="0"/>
                        <a:t>         Menu today</a:t>
                      </a:r>
                      <a:endParaRPr lang="en-ZA" sz="32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36725"/>
              </p:ext>
            </p:extLst>
          </p:nvPr>
        </p:nvGraphicFramePr>
        <p:xfrm>
          <a:off x="913774" y="1536699"/>
          <a:ext cx="10410718" cy="52087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82226"/>
                <a:gridCol w="5228492"/>
              </a:tblGrid>
              <a:tr h="49701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2800" b="0" dirty="0" smtClean="0">
                          <a:solidFill>
                            <a:schemeClr val="tx1"/>
                          </a:solidFill>
                        </a:rPr>
                        <a:t>Starter</a:t>
                      </a:r>
                      <a:endParaRPr lang="en-Z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Starter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597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2. Soup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2. </a:t>
                      </a:r>
                      <a:r>
                        <a:rPr lang="en-ZA" sz="1800" dirty="0" smtClean="0"/>
                        <a:t>Entrée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597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3. Fish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3. Main course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597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4. Sorbet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4. Cheese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597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5. Main course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5. Dessert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7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6. Dessert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3-4</a:t>
                      </a:r>
                      <a:r>
                        <a:rPr lang="en-ZA" sz="1800" baseline="0" dirty="0" smtClean="0"/>
                        <a:t> course in afternoon</a:t>
                      </a:r>
                    </a:p>
                    <a:p>
                      <a:r>
                        <a:rPr lang="en-ZA" sz="1800" baseline="0" dirty="0" smtClean="0"/>
                        <a:t>4-5 for dinner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3913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7. Cheese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Sorbet between </a:t>
                      </a:r>
                      <a:r>
                        <a:rPr lang="en-ZA" sz="1800" dirty="0" smtClean="0"/>
                        <a:t>entrée</a:t>
                      </a:r>
                      <a:r>
                        <a:rPr lang="en-ZA" sz="1800" baseline="0" dirty="0" smtClean="0"/>
                        <a:t> </a:t>
                      </a:r>
                      <a:r>
                        <a:rPr lang="en-ZA" sz="1800" baseline="0" dirty="0" smtClean="0"/>
                        <a:t>and main course to refresh the palette.</a:t>
                      </a:r>
                    </a:p>
                    <a:p>
                      <a:r>
                        <a:rPr lang="en-ZA" sz="1800" baseline="0" dirty="0" smtClean="0"/>
                        <a:t>Cheese before or after dessert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597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Coffee is served with petit </a:t>
                      </a:r>
                      <a:r>
                        <a:rPr lang="en-ZA" sz="1800" dirty="0" smtClean="0"/>
                        <a:t>fours/</a:t>
                      </a:r>
                      <a:r>
                        <a:rPr lang="en-ZA" sz="1800" dirty="0" err="1" smtClean="0"/>
                        <a:t>friandise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698499"/>
          </a:xfrm>
        </p:spPr>
        <p:txBody>
          <a:bodyPr/>
          <a:lstStyle/>
          <a:p>
            <a:r>
              <a:rPr lang="en-ZA" dirty="0" smtClean="0"/>
              <a:t>Dinner menu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5981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698500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863600"/>
            <a:ext cx="10363826" cy="5888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A la carte or table d’ </a:t>
            </a:r>
            <a:r>
              <a:rPr lang="en-ZA" sz="3200" dirty="0" err="1" smtClean="0"/>
              <a:t>hôte</a:t>
            </a:r>
            <a:endParaRPr lang="en-Z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Serve more substantial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Guest choice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3 </a:t>
            </a:r>
            <a:r>
              <a:rPr lang="en-ZA" sz="3200" dirty="0" smtClean="0"/>
              <a:t>course </a:t>
            </a:r>
            <a:r>
              <a:rPr lang="en-ZA" sz="3200" dirty="0" smtClean="0"/>
              <a:t>meal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ZA" sz="3200" dirty="0" smtClean="0"/>
              <a:t>Coffee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ZA" sz="32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ZA" sz="3200" dirty="0" smtClean="0"/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ZA" sz="32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2" y="2540000"/>
            <a:ext cx="5881688" cy="41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2543"/>
            <a:ext cx="10364451" cy="928466"/>
          </a:xfrm>
        </p:spPr>
        <p:txBody>
          <a:bodyPr/>
          <a:lstStyle/>
          <a:p>
            <a:r>
              <a:rPr lang="en-ZA" dirty="0" smtClean="0"/>
              <a:t>1.2 Type of customers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52026"/>
            <a:ext cx="10363826" cy="453917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112544"/>
            <a:ext cx="10363825" cy="928466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3" y="1139484"/>
            <a:ext cx="10363825" cy="5556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Religion or ethical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Nationality /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Preference and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Special nutritional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Job / career</a:t>
            </a:r>
            <a:endParaRPr lang="en-Z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4"/>
                    </a14:imgEffect>
                    <a14:imgEffect>
                      <a14:sharpenSoften amount="56000"/>
                    </a14:imgEffect>
                    <a14:imgEffect>
                      <a14:brightnessContrast bright="73000" contrast="-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988" y="1139484"/>
            <a:ext cx="5045609" cy="555673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475"/>
            <a:ext cx="10364451" cy="745587"/>
          </a:xfrm>
        </p:spPr>
        <p:txBody>
          <a:bodyPr/>
          <a:lstStyle/>
          <a:p>
            <a:r>
              <a:rPr lang="en-ZA" dirty="0" smtClean="0"/>
              <a:t>1.3 management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12874"/>
            <a:ext cx="10363826" cy="58451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ZA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98475"/>
            <a:ext cx="10363826" cy="745587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913774" y="1012874"/>
            <a:ext cx="10363826" cy="5845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Type of establishment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Type of meal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Time of the year</a:t>
            </a:r>
          </a:p>
          <a:p>
            <a:pPr marL="4114800" lvl="8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Summer / winter</a:t>
            </a:r>
          </a:p>
          <a:p>
            <a:pPr marL="4114800" lvl="8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Festive holidays</a:t>
            </a:r>
          </a:p>
          <a:p>
            <a:pPr marL="4114800" lvl="8" indent="-457200">
              <a:buFont typeface="Wingdings" panose="05000000000000000000" pitchFamily="2" charset="2"/>
              <a:buChar char="Ø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Availability of food</a:t>
            </a:r>
          </a:p>
          <a:p>
            <a:pPr marL="4114800" lvl="8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Seasonal</a:t>
            </a:r>
          </a:p>
          <a:p>
            <a:pPr marL="4114800" lvl="8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Locally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227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126610"/>
            <a:ext cx="10364451" cy="886264"/>
          </a:xfrm>
        </p:spPr>
        <p:txBody>
          <a:bodyPr/>
          <a:lstStyle/>
          <a:p>
            <a:r>
              <a:rPr lang="en-ZA" dirty="0" smtClean="0"/>
              <a:t>continue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25416"/>
            <a:ext cx="10363826" cy="573258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913774" y="126610"/>
            <a:ext cx="10363825" cy="886264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913774" y="1125416"/>
            <a:ext cx="10363825" cy="5732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Costing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Space and equipment in the kitchen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Amount and skills of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Complete utilisation of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Time for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Standardised recipes and tested recipes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248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475"/>
            <a:ext cx="10364451" cy="689316"/>
          </a:xfrm>
        </p:spPr>
        <p:txBody>
          <a:bodyPr/>
          <a:lstStyle/>
          <a:p>
            <a:r>
              <a:rPr lang="en-ZA" dirty="0" smtClean="0"/>
              <a:t>1.4 Nutritional Considerations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42536"/>
            <a:ext cx="10363826" cy="591546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1012874" y="98476"/>
            <a:ext cx="10264726" cy="689316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913774" y="942535"/>
            <a:ext cx="10363826" cy="5915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Basic knowledge of 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Provide nutritious food and a balanced menu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Satisfy all </a:t>
            </a:r>
            <a:r>
              <a:rPr lang="en-ZA" sz="3600" dirty="0" smtClean="0"/>
              <a:t>nutritional </a:t>
            </a:r>
            <a:r>
              <a:rPr lang="en-ZA" sz="3600" dirty="0" smtClean="0"/>
              <a:t>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Daily all six basic food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In the correct amounts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Classify food according to most important nutrient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Drink 6-8 glasses of water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600" dirty="0" smtClean="0"/>
              <a:t>Use the food pyramid as guideline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925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2543"/>
            <a:ext cx="10364451" cy="647112"/>
          </a:xfrm>
        </p:spPr>
        <p:txBody>
          <a:bodyPr/>
          <a:lstStyle/>
          <a:p>
            <a:r>
              <a:rPr lang="en-ZA" dirty="0" smtClean="0"/>
              <a:t>Food pyramid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82018" y="914400"/>
            <a:ext cx="8243667" cy="5943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3774" y="112544"/>
            <a:ext cx="10363826" cy="647112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Callout 5"/>
          <p:cNvSpPr/>
          <p:nvPr/>
        </p:nvSpPr>
        <p:spPr>
          <a:xfrm>
            <a:off x="2419643" y="914399"/>
            <a:ext cx="2363372" cy="1301966"/>
          </a:xfrm>
          <a:prstGeom prst="wedgeEllipseCallout">
            <a:avLst>
              <a:gd name="adj1" fmla="val 72763"/>
              <a:gd name="adj2" fmla="val 933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Fats, oils and sugar</a:t>
            </a:r>
            <a:endParaRPr lang="en-ZA" dirty="0"/>
          </a:p>
        </p:txBody>
      </p:sp>
      <p:sp>
        <p:nvSpPr>
          <p:cNvPr id="7" name="Oval Callout 6"/>
          <p:cNvSpPr/>
          <p:nvPr/>
        </p:nvSpPr>
        <p:spPr>
          <a:xfrm>
            <a:off x="1434905" y="2371108"/>
            <a:ext cx="2841673" cy="1455303"/>
          </a:xfrm>
          <a:prstGeom prst="wedgeEllipseCallout">
            <a:avLst>
              <a:gd name="adj1" fmla="val 59365"/>
              <a:gd name="adj2" fmla="val 2802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Milk and milk products</a:t>
            </a:r>
            <a:endParaRPr lang="en-ZA" dirty="0"/>
          </a:p>
        </p:txBody>
      </p:sp>
      <p:sp>
        <p:nvSpPr>
          <p:cNvPr id="8" name="Oval Callout 7"/>
          <p:cNvSpPr/>
          <p:nvPr/>
        </p:nvSpPr>
        <p:spPr>
          <a:xfrm>
            <a:off x="1153551" y="4107766"/>
            <a:ext cx="2166424" cy="1175353"/>
          </a:xfrm>
          <a:prstGeom prst="wedgeEllipseCallout">
            <a:avLst>
              <a:gd name="adj1" fmla="val 91505"/>
              <a:gd name="adj2" fmla="val 17018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Vegetables</a:t>
            </a:r>
            <a:endParaRPr lang="en-ZA" dirty="0"/>
          </a:p>
        </p:txBody>
      </p:sp>
      <p:sp>
        <p:nvSpPr>
          <p:cNvPr id="9" name="Oval Callout 8"/>
          <p:cNvSpPr/>
          <p:nvPr/>
        </p:nvSpPr>
        <p:spPr>
          <a:xfrm>
            <a:off x="7076049" y="2216365"/>
            <a:ext cx="2489982" cy="1497506"/>
          </a:xfrm>
          <a:prstGeom prst="wedgeEllipseCallout">
            <a:avLst>
              <a:gd name="adj1" fmla="val -64336"/>
              <a:gd name="adj2" fmla="val 44651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Meat and meat alternatives</a:t>
            </a:r>
            <a:endParaRPr lang="en-ZA" dirty="0"/>
          </a:p>
        </p:txBody>
      </p:sp>
      <p:sp>
        <p:nvSpPr>
          <p:cNvPr id="10" name="Oval Callout 9"/>
          <p:cNvSpPr/>
          <p:nvPr/>
        </p:nvSpPr>
        <p:spPr>
          <a:xfrm>
            <a:off x="7863839" y="3868615"/>
            <a:ext cx="1885071" cy="1308296"/>
          </a:xfrm>
          <a:prstGeom prst="wedgeEllipseCallout">
            <a:avLst>
              <a:gd name="adj1" fmla="val -79042"/>
              <a:gd name="adj2" fmla="val 38844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Fruit</a:t>
            </a:r>
            <a:endParaRPr lang="en-ZA" dirty="0"/>
          </a:p>
        </p:txBody>
      </p:sp>
      <p:sp>
        <p:nvSpPr>
          <p:cNvPr id="11" name="Oval Callout 10"/>
          <p:cNvSpPr/>
          <p:nvPr/>
        </p:nvSpPr>
        <p:spPr>
          <a:xfrm>
            <a:off x="8539089" y="5404806"/>
            <a:ext cx="1913205" cy="1263279"/>
          </a:xfrm>
          <a:prstGeom prst="wedgeEllipseCallout">
            <a:avLst>
              <a:gd name="adj1" fmla="val -78921"/>
              <a:gd name="adj2" fmla="val 16843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Cereals and starch products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71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2543"/>
            <a:ext cx="10364451" cy="703383"/>
          </a:xfrm>
        </p:spPr>
        <p:txBody>
          <a:bodyPr/>
          <a:lstStyle/>
          <a:p>
            <a:r>
              <a:rPr lang="en-ZA" dirty="0" smtClean="0"/>
              <a:t>Important words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28468"/>
            <a:ext cx="10363826" cy="5929532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1"/>
            <a:ext cx="10363826" cy="815926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913774" y="928468"/>
            <a:ext cx="10363826" cy="5036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2800" dirty="0" smtClean="0"/>
              <a:t>Nutrients are</a:t>
            </a:r>
          </a:p>
          <a:p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Chemical compounds in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/>
              <a:t>Function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Build and repair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endParaRPr lang="en-ZA" sz="2800" dirty="0" smtClean="0"/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Supply heat and energy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endParaRPr lang="en-ZA" sz="2800" dirty="0" smtClean="0"/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ZA" sz="2800" dirty="0" smtClean="0"/>
              <a:t>protection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653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58128"/>
          </a:xfrm>
        </p:spPr>
        <p:txBody>
          <a:bodyPr/>
          <a:lstStyle/>
          <a:p>
            <a:r>
              <a:rPr lang="en-ZA" dirty="0" smtClean="0"/>
              <a:t>2. Writing out a menu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26942"/>
            <a:ext cx="10363826" cy="5831057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913774" y="0"/>
            <a:ext cx="10363826" cy="914400"/>
          </a:xfrm>
          <a:prstGeom prst="roundRect">
            <a:avLst/>
          </a:prstGeom>
          <a:solidFill>
            <a:schemeClr val="accent6">
              <a:tint val="69000"/>
              <a:satMod val="105000"/>
              <a:lumMod val="11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913774" y="1026942"/>
            <a:ext cx="10363826" cy="5831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Appearance and writing out a menu can determine the initial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Correct and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Neat and 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According to the rules for Table d’ </a:t>
            </a:r>
            <a:r>
              <a:rPr lang="en-ZA" sz="2800" dirty="0" err="1" smtClean="0"/>
              <a:t>Hôte</a:t>
            </a:r>
            <a:r>
              <a:rPr lang="en-ZA" sz="2800" dirty="0" smtClean="0"/>
              <a:t>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Don’t use a mixture of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Label dishes accurately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Spell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Don’t use brand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Short, clear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Don’t write down unnecessary accompaniments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List the beverages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758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358</TotalTime>
  <Words>711</Words>
  <Application>Microsoft Office PowerPoint</Application>
  <PresentationFormat>Custom</PresentationFormat>
  <Paragraphs>250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Menu planning Week 2 Gr. 11 Principles to consider when planning the content of the menu</vt:lpstr>
      <vt:lpstr>vary</vt:lpstr>
      <vt:lpstr>1.2 Type of customers</vt:lpstr>
      <vt:lpstr>1.3 management</vt:lpstr>
      <vt:lpstr>continue</vt:lpstr>
      <vt:lpstr>1.4 Nutritional Considerations</vt:lpstr>
      <vt:lpstr>Food pyramid</vt:lpstr>
      <vt:lpstr>Important words</vt:lpstr>
      <vt:lpstr>2. Writing out a menu</vt:lpstr>
      <vt:lpstr>Writing out a menu</vt:lpstr>
      <vt:lpstr>Planning a tea party</vt:lpstr>
      <vt:lpstr>1. Planning a tea party</vt:lpstr>
      <vt:lpstr>2. Tea and accompaniments</vt:lpstr>
      <vt:lpstr>The following should be included</vt:lpstr>
      <vt:lpstr>sweets</vt:lpstr>
      <vt:lpstr>Savouries</vt:lpstr>
      <vt:lpstr>3. Different types of teas</vt:lpstr>
      <vt:lpstr>Accompanies that can be served with tea</vt:lpstr>
      <vt:lpstr>Planning a three-course menu</vt:lpstr>
      <vt:lpstr>Types of menus</vt:lpstr>
      <vt:lpstr>Different menu types</vt:lpstr>
      <vt:lpstr>Dinner menu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planning</dc:title>
  <dc:creator>Christa Nicholas</dc:creator>
  <cp:lastModifiedBy>rina</cp:lastModifiedBy>
  <cp:revision>36</cp:revision>
  <dcterms:created xsi:type="dcterms:W3CDTF">2013-11-06T13:37:39Z</dcterms:created>
  <dcterms:modified xsi:type="dcterms:W3CDTF">2014-02-22T14:31:40Z</dcterms:modified>
</cp:coreProperties>
</file>